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3"/>
    <p:sldId id="259" r:id="rId4"/>
    <p:sldId id="257" r:id="rId5"/>
    <p:sldId id="260" r:id="rId6"/>
    <p:sldId id="261" r:id="rId7"/>
    <p:sldId id="258" r:id="rId8"/>
    <p:sldId id="263" r:id="rId9"/>
    <p:sldId id="262" r:id="rId10"/>
    <p:sldId id="264" r:id="rId11"/>
    <p:sldId id="288" r:id="rId12"/>
    <p:sldId id="270" r:id="rId13"/>
    <p:sldId id="267" r:id="rId14"/>
    <p:sldId id="269" r:id="rId15"/>
    <p:sldId id="271" r:id="rId16"/>
    <p:sldId id="272" r:id="rId17"/>
    <p:sldId id="274" r:id="rId18"/>
    <p:sldId id="273" r:id="rId19"/>
    <p:sldId id="275" r:id="rId20"/>
    <p:sldId id="276" r:id="rId21"/>
    <p:sldId id="278" r:id="rId22"/>
    <p:sldId id="280" r:id="rId23"/>
    <p:sldId id="282" r:id="rId24"/>
    <p:sldId id="283" r:id="rId25"/>
    <p:sldId id="284" r:id="rId26"/>
    <p:sldId id="285" r:id="rId27"/>
    <p:sldId id="286" r:id="rId29"/>
    <p:sldId id="287" r:id="rId30"/>
    <p:sldId id="306" r:id="rId31"/>
  </p:sldIdLst>
  <p:sldSz cx="12192000" cy="6858000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gs" Target="tags/tag104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7.xml"/><Relationship Id="rId2" Type="http://schemas.openxmlformats.org/officeDocument/2006/relationships/image" Target="../media/image6.png"/><Relationship Id="rId1" Type="http://schemas.openxmlformats.org/officeDocument/2006/relationships/tags" Target="../tags/tag76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image" Target="../media/image5.png"/><Relationship Id="rId1" Type="http://schemas.openxmlformats.org/officeDocument/2006/relationships/tags" Target="../tags/tag7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3.xml"/><Relationship Id="rId2" Type="http://schemas.openxmlformats.org/officeDocument/2006/relationships/image" Target="../media/image8.png"/><Relationship Id="rId1" Type="http://schemas.openxmlformats.org/officeDocument/2006/relationships/tags" Target="../tags/tag82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image" Target="../media/image8.png"/><Relationship Id="rId1" Type="http://schemas.openxmlformats.org/officeDocument/2006/relationships/tags" Target="../tags/tag8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8.xml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0.xml"/><Relationship Id="rId2" Type="http://schemas.openxmlformats.org/officeDocument/2006/relationships/image" Target="../media/image10.png"/><Relationship Id="rId1" Type="http://schemas.openxmlformats.org/officeDocument/2006/relationships/tags" Target="../tags/tag89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2.xml"/><Relationship Id="rId2" Type="http://schemas.openxmlformats.org/officeDocument/2006/relationships/image" Target="../media/image10.png"/><Relationship Id="rId1" Type="http://schemas.openxmlformats.org/officeDocument/2006/relationships/tags" Target="../tags/tag9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3.xml"/><Relationship Id="rId1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5.xml"/><Relationship Id="rId2" Type="http://schemas.openxmlformats.org/officeDocument/2006/relationships/image" Target="../media/image2.png"/><Relationship Id="rId1" Type="http://schemas.openxmlformats.org/officeDocument/2006/relationships/tags" Target="../tags/tag9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7.xml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8.xml"/><Relationship Id="rId1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99.xml"/><Relationship Id="rId1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1.xml"/><Relationship Id="rId1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3.xml"/><Relationship Id="rId2" Type="http://schemas.openxmlformats.org/officeDocument/2006/relationships/image" Target="../media/image6.png"/><Relationship Id="rId1" Type="http://schemas.openxmlformats.org/officeDocument/2006/relationships/tags" Target="../tags/tag10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.xml"/><Relationship Id="rId2" Type="http://schemas.openxmlformats.org/officeDocument/2006/relationships/image" Target="../media/image2.png"/><Relationship Id="rId1" Type="http://schemas.openxmlformats.org/officeDocument/2006/relationships/tags" Target="../tags/tag68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1.xml"/><Relationship Id="rId2" Type="http://schemas.openxmlformats.org/officeDocument/2006/relationships/image" Target="../media/image3.png"/><Relationship Id="rId1" Type="http://schemas.openxmlformats.org/officeDocument/2006/relationships/tags" Target="../tags/tag7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2" Type="http://schemas.openxmlformats.org/officeDocument/2006/relationships/image" Target="../media/image5.png"/><Relationship Id="rId1" Type="http://schemas.openxmlformats.org/officeDocument/2006/relationships/tags" Target="../tags/tag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63240" y="1361440"/>
            <a:ext cx="9799200" cy="2570400"/>
          </a:xfrm>
        </p:spPr>
        <p:txBody>
          <a:bodyPr/>
          <a:p>
            <a:r>
              <a:rPr lang="en-US" altLang="zh-CN"/>
              <a:t>Issue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83845" y="30480"/>
            <a:ext cx="11395710" cy="644080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104" name="图片 103"/>
          <p:cNvPicPr/>
          <p:nvPr>
            <p:custDataLst>
              <p:tags r:id="rId1"/>
            </p:custDataLst>
          </p:nvPr>
        </p:nvPicPr>
        <p:blipFill>
          <a:blip r:embed="rId2"/>
          <a:srcRect t="26512" r="76180"/>
          <a:stretch>
            <a:fillRect/>
          </a:stretch>
        </p:blipFill>
        <p:spPr>
          <a:xfrm>
            <a:off x="4796155" y="415925"/>
            <a:ext cx="2600325" cy="644207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</a:t>
            </a:r>
            <a:r>
              <a:rPr lang="zh-CN" altLang="en-US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单元</a:t>
            </a:r>
            <a:endParaRPr lang="zh-CN" altLang="en-US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分支预测错误检查（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PC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值检查）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Issue_a,Issue_b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指令分配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寄存器相关性检查</a:t>
            </a:r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，双发射检查</a:t>
            </a:r>
            <a:endParaRPr lang="zh-CN" altLang="en-US" b="1">
              <a:solidFill>
                <a:srgbClr val="FF0000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源操作数准备（旁路网络）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&amp;opcode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发射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流水线控制（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E1, E2, WB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Schedul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84780" y="400685"/>
            <a:ext cx="6228715" cy="564070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84780" y="400685"/>
            <a:ext cx="6228715" cy="564070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标注 1"/>
          <p:cNvSpPr/>
          <p:nvPr/>
        </p:nvSpPr>
        <p:spPr>
          <a:xfrm rot="16200000">
            <a:off x="732790" y="1737360"/>
            <a:ext cx="3475990" cy="4371340"/>
          </a:xfrm>
          <a:prstGeom prst="wedgeRectCallout">
            <a:avLst>
              <a:gd name="adj1" fmla="val 34837"/>
              <a:gd name="adj2" fmla="val 6943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3" name="表格 2"/>
          <p:cNvGraphicFramePr/>
          <p:nvPr>
            <p:custDataLst>
              <p:tags r:id="rId3"/>
            </p:custDataLst>
          </p:nvPr>
        </p:nvGraphicFramePr>
        <p:xfrm>
          <a:off x="502920" y="2419350"/>
          <a:ext cx="3926840" cy="3035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0855"/>
                <a:gridCol w="490855"/>
                <a:gridCol w="490855"/>
                <a:gridCol w="490855"/>
                <a:gridCol w="490855"/>
                <a:gridCol w="490855"/>
                <a:gridCol w="490855"/>
                <a:gridCol w="490855"/>
              </a:tblGrid>
              <a:tr h="7588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x0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x3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x4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x5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x6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x7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</a:tr>
              <a:tr h="7588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x8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x9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x10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x11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x12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x13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x14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x15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</a:tr>
              <a:tr h="7588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x16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x17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x18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x19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x20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x21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x22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x23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</a:tr>
              <a:tr h="7588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x24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x25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x26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x27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x28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x29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x30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400" b="1">
                          <a:solidFill>
                            <a:schemeClr val="tx1"/>
                          </a:solidFill>
                        </a:rPr>
                        <a:t>x31</a:t>
                      </a:r>
                      <a:endParaRPr lang="en-US" altLang="zh-CN" sz="1400" b="1">
                        <a:solidFill>
                          <a:schemeClr val="tx1"/>
                        </a:solidFill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</a:t>
            </a:r>
            <a:r>
              <a:rPr lang="zh-CN" altLang="en-US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单元</a:t>
            </a:r>
            <a:endParaRPr lang="zh-CN" altLang="en-US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分支预测错误检查（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PC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值检查）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Issue_a,Issue_b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指令分配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寄存器相关性检查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，双发射检查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源操作数准备（旁路网络）</a:t>
            </a:r>
            <a:endParaRPr lang="zh-CN" altLang="en-US" b="1">
              <a:solidFill>
                <a:srgbClr val="FF0000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</a:t>
            </a:r>
            <a:r>
              <a:rPr lang="en-US" altLang="zh-CN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&amp;opcode</a:t>
            </a:r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发射</a:t>
            </a:r>
            <a:endParaRPr lang="zh-CN" altLang="en-US" b="1">
              <a:solidFill>
                <a:srgbClr val="FF0000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流水线控制（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E1, E2, WB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Bypas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102" name="图片 10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60755" y="64770"/>
            <a:ext cx="9540240" cy="679323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102" name="图片 101"/>
          <p:cNvPicPr/>
          <p:nvPr>
            <p:custDataLst>
              <p:tags r:id="rId1"/>
            </p:custDataLst>
          </p:nvPr>
        </p:nvPicPr>
        <p:blipFill>
          <a:blip r:embed="rId2"/>
          <a:srcRect l="55299" t="4280" r="19518" b="21705"/>
          <a:stretch>
            <a:fillRect/>
          </a:stretch>
        </p:blipFill>
        <p:spPr>
          <a:xfrm>
            <a:off x="3705860" y="96520"/>
            <a:ext cx="3573780" cy="676148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</a:t>
            </a:r>
            <a:r>
              <a:rPr lang="zh-CN" altLang="en-US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单元</a:t>
            </a:r>
            <a:endParaRPr lang="zh-CN" altLang="en-US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分支预测错误检查（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PC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值检查）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Issue_a,Issue_b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指令分配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寄存器相关性检查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，双发射检查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源操作数准备（旁路网络）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&amp;opcode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发射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流水线控制（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E1, E2, WB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mulcs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pcxq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Instr_decod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Scheduli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Bypas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3" name="图片 2" descr="fina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</a:t>
            </a:r>
            <a:r>
              <a:rPr lang="zh-CN" altLang="en-US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单元</a:t>
            </a:r>
            <a:endParaRPr lang="zh-CN" altLang="en-US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分支预测错误检查（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PC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值检查）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Issue_a,Issue_b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指令分配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寄存器相关性检查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，双发射检查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源操作数准备（旁路网络）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&amp;opcode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发射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流水线控制（</a:t>
            </a:r>
            <a:r>
              <a:rPr lang="en-US" altLang="zh-CN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E1, E2, WB</a:t>
            </a:r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）</a:t>
            </a:r>
            <a:endParaRPr lang="zh-CN" altLang="en-US" b="1">
              <a:solidFill>
                <a:srgbClr val="FF0000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endParaRPr lang="zh-CN" altLang="en-US" b="1">
              <a:solidFill>
                <a:srgbClr val="FF0000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3" name="图片 2" descr="20230711-1838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215" y="932815"/>
            <a:ext cx="11882120" cy="50272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54965" y="324485"/>
            <a:ext cx="11114405" cy="595503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8" name="图片 7" descr="Issu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</a:t>
            </a:r>
            <a:r>
              <a:rPr lang="zh-CN" altLang="en-US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单元</a:t>
            </a:r>
            <a:endParaRPr lang="zh-CN" altLang="en-US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分支预测错误检查（</a:t>
            </a:r>
            <a:r>
              <a:rPr lang="en-US" altLang="zh-CN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PC</a:t>
            </a:r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值检查）</a:t>
            </a:r>
            <a:endParaRPr lang="zh-CN" altLang="en-US" b="1">
              <a:solidFill>
                <a:srgbClr val="FF0000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Issue_a,Issue_b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指令分配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寄存器相关性检查，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双发射检查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源操作数准备（旁路网络）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&amp;opcode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发射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流水线控制（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E1, E2, WB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pcxq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717925" y="240030"/>
            <a:ext cx="5123180" cy="587819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</a:t>
            </a:r>
            <a:r>
              <a:rPr lang="zh-CN" altLang="en-US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单元</a:t>
            </a:r>
            <a:endParaRPr lang="zh-CN" altLang="en-US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分支预测错误检查（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PC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值检查）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en-US" altLang="zh-CN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Issue_a,Issue_b</a:t>
            </a:r>
            <a:r>
              <a:rPr lang="zh-CN" altLang="en-US" b="1">
                <a:solidFill>
                  <a:srgbClr val="FF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指令分配</a:t>
            </a:r>
            <a:endParaRPr lang="zh-CN" altLang="en-US" b="1">
              <a:solidFill>
                <a:srgbClr val="FF0000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寄存器相关性检查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，双发射检查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源操作数准备（旁路网络）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源操作数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&amp;opcode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发射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流水线控制（</a:t>
            </a:r>
            <a:r>
              <a:rPr lang="en-US" altLang="zh-CN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E1, E2, WB</a:t>
            </a:r>
            <a:r>
              <a:rPr lang="zh-CN" altLang="en-US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）</a:t>
            </a:r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endParaRPr lang="zh-CN" altLang="en-US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Instr_decod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0"/>
            <a:ext cx="976122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pic>
        <p:nvPicPr>
          <p:cNvPr id="104" name="图片 103"/>
          <p:cNvPicPr/>
          <p:nvPr>
            <p:custDataLst>
              <p:tags r:id="rId1"/>
            </p:custDataLst>
          </p:nvPr>
        </p:nvPicPr>
        <p:blipFill>
          <a:blip r:embed="rId2"/>
          <a:srcRect r="-2672"/>
          <a:stretch>
            <a:fillRect/>
          </a:stretch>
        </p:blipFill>
        <p:spPr>
          <a:xfrm>
            <a:off x="2252980" y="53975"/>
            <a:ext cx="9393555" cy="685736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4.xml><?xml version="1.0" encoding="utf-8"?>
<p:tagLst xmlns:p="http://schemas.openxmlformats.org/presentationml/2006/main">
  <p:tag name="COMMONDATA" val="eyJoZGlkIjoiNzcwMzhiOGNiYWM1ZjU3M2YyYThkZjQ0YzAyYzllYjkifQ=="/>
  <p:tag name="KSO_WPP_MARK_KEY" val="3b978cd2-418f-4419-a6f0-fd8c81fe16f6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p="http://schemas.openxmlformats.org/presentationml/2006/main">
  <p:tag name="KSO_WM_UNIT_PLACING_PICTURE_USER_VIEWPORT" val="{&quot;height&quot;:10800,&quot;width&quot;:15372}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UNIT_TABLE_BEAUTIFY" val="smartTable{8c0e5364-25ab-4672-bac8-02da664478d4}"/>
  <p:tag name="TABLE_ENDDRAG_ORIGIN_RECT" val="309*238"/>
  <p:tag name="TABLE_ENDDRAG_RECT" val="39*190*309*238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4.xml><?xml version="1.0" encoding="utf-8"?>
<p:tagLst xmlns:p="http://schemas.openxmlformats.org/presentationml/2006/main">
  <p:tag name="KSO_WM_UNIT_PLACING_PICTURE_USER_VIEWPORT" val="{&quot;height&quot;:10800,&quot;width&quot;:15372}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673</Words>
  <Application>WPS 演示</Application>
  <PresentationFormat>宽屏</PresentationFormat>
  <Paragraphs>126</Paragraphs>
  <Slides>28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7" baseType="lpstr">
      <vt:lpstr>Arial</vt:lpstr>
      <vt:lpstr>宋体</vt:lpstr>
      <vt:lpstr>Wingdings</vt:lpstr>
      <vt:lpstr>Wingdings</vt:lpstr>
      <vt:lpstr>等线</vt:lpstr>
      <vt:lpstr>微软雅黑</vt:lpstr>
      <vt:lpstr>Arial Unicode MS</vt:lpstr>
      <vt:lpstr>Calibri</vt:lpstr>
      <vt:lpstr>Office 主题​​</vt:lpstr>
      <vt:lpstr>Issue</vt:lpstr>
      <vt:lpstr>Issue单元</vt:lpstr>
      <vt:lpstr>PowerPoint 演示文稿</vt:lpstr>
      <vt:lpstr>Issue单元</vt:lpstr>
      <vt:lpstr>PowerPoint 演示文稿</vt:lpstr>
      <vt:lpstr>PowerPoint 演示文稿</vt:lpstr>
      <vt:lpstr>Issue单元</vt:lpstr>
      <vt:lpstr>PowerPoint 演示文稿</vt:lpstr>
      <vt:lpstr>PowerPoint 演示文稿</vt:lpstr>
      <vt:lpstr>PowerPoint 演示文稿</vt:lpstr>
      <vt:lpstr>PowerPoint 演示文稿</vt:lpstr>
      <vt:lpstr>Issue单元</vt:lpstr>
      <vt:lpstr>PowerPoint 演示文稿</vt:lpstr>
      <vt:lpstr>PowerPoint 演示文稿</vt:lpstr>
      <vt:lpstr>PowerPoint 演示文稿</vt:lpstr>
      <vt:lpstr>Issue单元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Issue单元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Mǎ  Xiù</cp:lastModifiedBy>
  <cp:revision>188</cp:revision>
  <dcterms:created xsi:type="dcterms:W3CDTF">2019-06-19T02:08:00Z</dcterms:created>
  <dcterms:modified xsi:type="dcterms:W3CDTF">2023-07-12T02:37:53Z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86487FAC97C04BF5A76E09F027AE53A0_11</vt:lpwstr>
  </property>
</Properties>
</file>